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267" r:id="rId3"/>
    <p:sldId id="268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6856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C7DCDBC-8C5A-4AAF-9627-369064CD3373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CSC 445 Networks &amp; Secure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32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0395-ACBC-4104-AB65-4922E6816C2D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4A5A-B64E-46F9-B5C0-5201ACA39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7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74A5A-B64E-46F9-B5C0-5201ACA39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18575" algn="r"/>
              </a:tabLst>
            </a:pPr>
            <a:r>
              <a:rPr lang="en-US" sz="1200" dirty="0" smtClean="0"/>
              <a:t>CSC 445 Networks &amp; Secure Software Development </a:t>
            </a:r>
            <a:r>
              <a:rPr lang="en-US" sz="1200" baseline="0" dirty="0" smtClean="0"/>
              <a:t>	</a:t>
            </a:r>
            <a:fld id="{A7CB976F-133A-4AC0-8800-AF2D9A8C3C1D}" type="slidenum">
              <a:rPr lang="en-US" sz="1200" baseline="0" smtClean="0"/>
              <a:pPr>
                <a:tabLst>
                  <a:tab pos="8918575" algn="r"/>
                </a:tabLst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Internet Protocol Stack</a:t>
            </a:r>
            <a:br>
              <a:rPr lang="en-US" dirty="0" smtClean="0"/>
            </a:br>
            <a:r>
              <a:rPr lang="en-US" sz="2000" dirty="0" smtClean="0"/>
              <a:t>Network Layer: Security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Security</a:t>
            </a:r>
            <a:endParaRPr lang="en-US" sz="800" dirty="0" smtClean="0"/>
          </a:p>
          <a:p>
            <a:pPr lvl="1"/>
            <a:r>
              <a:rPr lang="en-US" sz="2000" dirty="0" smtClean="0"/>
              <a:t>Secure protocols</a:t>
            </a:r>
          </a:p>
          <a:p>
            <a:pPr lvl="2"/>
            <a:r>
              <a:rPr lang="en-US" sz="1600" dirty="0" smtClean="0"/>
              <a:t>IP, IPX and VINES provide no security precautions</a:t>
            </a:r>
          </a:p>
          <a:p>
            <a:pPr lvl="2"/>
            <a:r>
              <a:rPr lang="en-US" sz="1600" dirty="0" smtClean="0"/>
              <a:t>IPv6</a:t>
            </a:r>
          </a:p>
          <a:p>
            <a:pPr lvl="3"/>
            <a:r>
              <a:rPr lang="en-US" sz="1200" dirty="0" smtClean="0"/>
              <a:t>Complete redesign of IP, supports authentication and data encapsulation via encryption</a:t>
            </a:r>
          </a:p>
          <a:p>
            <a:pPr lvl="2"/>
            <a:r>
              <a:rPr lang="en-US" sz="1600" dirty="0" smtClean="0"/>
              <a:t>IPsec</a:t>
            </a:r>
          </a:p>
          <a:p>
            <a:pPr lvl="3"/>
            <a:r>
              <a:rPr lang="en-US" sz="1200" dirty="0" smtClean="0"/>
              <a:t>Provides extensions to IP to address security</a:t>
            </a:r>
            <a:endParaRPr lang="en-US" sz="1200" dirty="0"/>
          </a:p>
          <a:p>
            <a:pPr lvl="1"/>
            <a:r>
              <a:rPr lang="en-US" sz="2000" dirty="0" smtClean="0"/>
              <a:t>Network incompatibility</a:t>
            </a:r>
          </a:p>
          <a:p>
            <a:pPr lvl="2"/>
            <a:r>
              <a:rPr lang="en-US" sz="1600" dirty="0" smtClean="0"/>
              <a:t>Protocols operate in a particular layer, but most protocols still rely on features of a protocol at a higher or lower layer</a:t>
            </a:r>
          </a:p>
          <a:p>
            <a:pPr lvl="3"/>
            <a:r>
              <a:rPr lang="en-US" sz="1200" dirty="0" smtClean="0"/>
              <a:t>Makes it more difficult to change a protocol at a specific layer</a:t>
            </a:r>
          </a:p>
          <a:p>
            <a:pPr lvl="1"/>
            <a:r>
              <a:rPr lang="en-US" sz="2000" dirty="0" smtClean="0"/>
              <a:t>Server filtering</a:t>
            </a:r>
          </a:p>
          <a:p>
            <a:pPr lvl="2"/>
            <a:r>
              <a:rPr lang="en-US" sz="1600" dirty="0" smtClean="0"/>
              <a:t>Filter network traffic coming in to a server</a:t>
            </a:r>
          </a:p>
          <a:p>
            <a:pPr lvl="3"/>
            <a:r>
              <a:rPr lang="en-US" sz="1200" dirty="0" smtClean="0"/>
              <a:t>Attacker must know a valid address in order to gain access</a:t>
            </a:r>
          </a:p>
          <a:p>
            <a:pPr lvl="1"/>
            <a:r>
              <a:rPr lang="en-US" sz="2000" dirty="0" smtClean="0"/>
              <a:t>Firewalls and egress filtering</a:t>
            </a:r>
          </a:p>
          <a:p>
            <a:pPr lvl="2"/>
            <a:r>
              <a:rPr lang="en-US" sz="1600" dirty="0" smtClean="0"/>
              <a:t>Routers can include firewalls to restrict incoming and outgoing packets to specific IP addresses and subnets</a:t>
            </a:r>
          </a:p>
        </p:txBody>
      </p:sp>
      <p:pic>
        <p:nvPicPr>
          <p:cNvPr id="7" name="Picture 6" descr="CoreOfNetwork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6780" y="0"/>
            <a:ext cx="1887220" cy="203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Internet Protocol</a:t>
            </a:r>
            <a:br>
              <a:rPr lang="en-US" dirty="0" smtClean="0"/>
            </a:br>
            <a:r>
              <a:rPr lang="en-US" sz="2000" dirty="0" smtClean="0"/>
              <a:t>Network Layer: Routing Risks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Routing Risks</a:t>
            </a:r>
          </a:p>
          <a:p>
            <a:pPr lvl="1"/>
            <a:r>
              <a:rPr lang="en-US" sz="2000" dirty="0" smtClean="0"/>
              <a:t>Direct router attacks</a:t>
            </a:r>
          </a:p>
          <a:p>
            <a:pPr lvl="2"/>
            <a:r>
              <a:rPr lang="en-US" sz="1600" dirty="0" smtClean="0"/>
              <a:t>A </a:t>
            </a:r>
            <a:r>
              <a:rPr lang="en-US" sz="1600" dirty="0" err="1" smtClean="0"/>
              <a:t>DoS</a:t>
            </a:r>
            <a:r>
              <a:rPr lang="en-US" sz="1600" dirty="0" smtClean="0"/>
              <a:t> or system compromise</a:t>
            </a:r>
          </a:p>
          <a:p>
            <a:pPr lvl="3"/>
            <a:r>
              <a:rPr lang="en-US" sz="1200" dirty="0" smtClean="0"/>
              <a:t>Prevents router from performing basic routing function</a:t>
            </a:r>
          </a:p>
          <a:p>
            <a:pPr lvl="1"/>
            <a:r>
              <a:rPr lang="en-US" sz="2000" dirty="0" smtClean="0"/>
              <a:t>Router table poisoning</a:t>
            </a:r>
          </a:p>
          <a:p>
            <a:pPr lvl="2"/>
            <a:r>
              <a:rPr lang="en-US" sz="1600" dirty="0" smtClean="0"/>
              <a:t>Forged or compromised network traffic can overwrite, insert, or remove valid routing table entries</a:t>
            </a:r>
          </a:p>
          <a:p>
            <a:pPr lvl="1"/>
            <a:r>
              <a:rPr lang="en-US" sz="2000" dirty="0" smtClean="0"/>
              <a:t>Router table flooding</a:t>
            </a:r>
          </a:p>
          <a:p>
            <a:pPr lvl="2"/>
            <a:r>
              <a:rPr lang="en-US" sz="1600" dirty="0" smtClean="0"/>
              <a:t>Router table size is limited (router’s hard drive/RAM not very large)</a:t>
            </a:r>
          </a:p>
          <a:p>
            <a:pPr lvl="2"/>
            <a:r>
              <a:rPr lang="en-US" sz="1600" dirty="0" smtClean="0"/>
              <a:t>Attacker generates fake data to populate router table</a:t>
            </a:r>
          </a:p>
          <a:p>
            <a:pPr lvl="2"/>
            <a:r>
              <a:rPr lang="en-US" sz="1600" dirty="0" smtClean="0"/>
              <a:t>When router tables fills, router can:</a:t>
            </a:r>
          </a:p>
          <a:p>
            <a:pPr lvl="3"/>
            <a:r>
              <a:rPr lang="en-US" sz="1200" dirty="0" smtClean="0"/>
              <a:t>Ignore new routes, discard routes not used, or discard less desirable routes</a:t>
            </a:r>
          </a:p>
        </p:txBody>
      </p:sp>
      <p:pic>
        <p:nvPicPr>
          <p:cNvPr id="7" name="Picture 6" descr="CoreOfNetwork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6780" y="0"/>
            <a:ext cx="1887220" cy="203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Internet Protocol</a:t>
            </a:r>
            <a:br>
              <a:rPr lang="en-US" dirty="0" smtClean="0"/>
            </a:br>
            <a:r>
              <a:rPr lang="en-US" sz="2000" dirty="0" smtClean="0"/>
              <a:t>Network Layer: Routing Risks cont’d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Routing Risks (cont’d)</a:t>
            </a:r>
          </a:p>
          <a:p>
            <a:pPr lvl="1"/>
            <a:r>
              <a:rPr lang="en-US" sz="2000" dirty="0" smtClean="0"/>
              <a:t>Routing metric attacks</a:t>
            </a:r>
          </a:p>
          <a:p>
            <a:pPr lvl="2"/>
            <a:r>
              <a:rPr lang="en-US" sz="1600" dirty="0" smtClean="0"/>
              <a:t>Applicable when router uses dynamic metrics</a:t>
            </a:r>
          </a:p>
          <a:p>
            <a:pPr lvl="3"/>
            <a:r>
              <a:rPr lang="en-US" sz="1200" dirty="0" smtClean="0"/>
              <a:t>Attacker forges quality-of-service packets that modify dynamic metrics</a:t>
            </a:r>
          </a:p>
          <a:p>
            <a:pPr lvl="3"/>
            <a:r>
              <a:rPr lang="en-US" sz="1200" dirty="0" smtClean="0"/>
              <a:t>May cause slower throughput, longer paths, more expensive networking costs, disabling a desirable path</a:t>
            </a:r>
          </a:p>
          <a:p>
            <a:pPr lvl="1"/>
            <a:r>
              <a:rPr lang="en-US" sz="2000" dirty="0" smtClean="0"/>
              <a:t>Router looping attacks</a:t>
            </a:r>
          </a:p>
          <a:p>
            <a:pPr lvl="2"/>
            <a:r>
              <a:rPr lang="en-US" sz="1600" dirty="0" smtClean="0"/>
              <a:t>Hard for attacker to accomplish</a:t>
            </a:r>
          </a:p>
          <a:p>
            <a:pPr lvl="2"/>
            <a:r>
              <a:rPr lang="en-US" sz="1600" dirty="0" smtClean="0"/>
              <a:t>A router interface is setup to send packets back to the same router</a:t>
            </a:r>
          </a:p>
        </p:txBody>
      </p:sp>
      <p:pic>
        <p:nvPicPr>
          <p:cNvPr id="7" name="Picture 6" descr="CoreOfNetwork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6780" y="0"/>
            <a:ext cx="1887220" cy="203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Internet Protocol Stack</a:t>
            </a:r>
            <a:br>
              <a:rPr lang="en-US" dirty="0" smtClean="0"/>
            </a:br>
            <a:r>
              <a:rPr lang="en-US" sz="2000" dirty="0" smtClean="0"/>
              <a:t>Network Layer: Addressing Risks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Addressing Risks</a:t>
            </a:r>
            <a:endParaRPr lang="en-US" sz="1200" dirty="0"/>
          </a:p>
          <a:p>
            <a:pPr lvl="1"/>
            <a:r>
              <a:rPr lang="en-US" sz="2000" dirty="0" smtClean="0"/>
              <a:t>Address impersonation</a:t>
            </a:r>
          </a:p>
          <a:p>
            <a:pPr lvl="2"/>
            <a:r>
              <a:rPr lang="en-US" sz="1600" dirty="0" smtClean="0"/>
              <a:t>Two nodes have same address</a:t>
            </a:r>
          </a:p>
          <a:p>
            <a:pPr lvl="3"/>
            <a:r>
              <a:rPr lang="en-US" sz="1400" dirty="0" smtClean="0"/>
              <a:t>i.e., an unplanned impersonation</a:t>
            </a:r>
          </a:p>
          <a:p>
            <a:pPr lvl="1"/>
            <a:r>
              <a:rPr lang="en-US" sz="2000" dirty="0" smtClean="0"/>
              <a:t>Address hijacking</a:t>
            </a:r>
          </a:p>
          <a:p>
            <a:pPr lvl="2"/>
            <a:r>
              <a:rPr lang="en-US" sz="1600" dirty="0" smtClean="0"/>
              <a:t>Two nodes on same subnet have same address</a:t>
            </a:r>
          </a:p>
          <a:p>
            <a:pPr lvl="3"/>
            <a:r>
              <a:rPr lang="en-US" sz="1400" dirty="0" smtClean="0"/>
              <a:t>Node that responds quicker can maintain a network connection</a:t>
            </a:r>
          </a:p>
          <a:p>
            <a:pPr lvl="1"/>
            <a:r>
              <a:rPr lang="en-US" sz="2000" dirty="0" smtClean="0"/>
              <a:t>Dynamic allocation consumption</a:t>
            </a:r>
          </a:p>
          <a:p>
            <a:pPr lvl="2"/>
            <a:r>
              <a:rPr lang="en-US" sz="1600" dirty="0" smtClean="0"/>
              <a:t>Affects addressing schemes that support dynamic addressing</a:t>
            </a:r>
          </a:p>
          <a:p>
            <a:pPr lvl="3"/>
            <a:r>
              <a:rPr lang="en-US" sz="1400" dirty="0" err="1" smtClean="0"/>
              <a:t>e.g</a:t>
            </a:r>
            <a:r>
              <a:rPr lang="en-US" sz="1400" dirty="0" smtClean="0"/>
              <a:t>,. VINES, IPv4, IPv6 with DHCP</a:t>
            </a:r>
          </a:p>
          <a:p>
            <a:pPr lvl="2"/>
            <a:r>
              <a:rPr lang="en-US" sz="1600" dirty="0" smtClean="0"/>
              <a:t>Attack requests all available addresses to be marked as allocated</a:t>
            </a:r>
          </a:p>
        </p:txBody>
      </p:sp>
      <p:pic>
        <p:nvPicPr>
          <p:cNvPr id="7" name="Picture 6" descr="CoreOfNetwork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6780" y="0"/>
            <a:ext cx="1887220" cy="203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Internet Protocol Stack</a:t>
            </a:r>
            <a:br>
              <a:rPr lang="en-US" dirty="0" smtClean="0"/>
            </a:br>
            <a:r>
              <a:rPr lang="en-US" sz="2000" dirty="0" smtClean="0"/>
              <a:t>Network Layer: Addressing Risks cont’d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Addressing Risks (cont’d)</a:t>
            </a:r>
            <a:endParaRPr lang="en-US" sz="1200" dirty="0"/>
          </a:p>
          <a:p>
            <a:pPr lvl="1"/>
            <a:r>
              <a:rPr lang="en-US" sz="2000" dirty="0" smtClean="0"/>
              <a:t>False release attacks</a:t>
            </a:r>
          </a:p>
          <a:p>
            <a:pPr lvl="2"/>
            <a:r>
              <a:rPr lang="en-US" sz="1600" dirty="0" smtClean="0"/>
              <a:t>Attacker impersonates an allocated address and specifies release of the address</a:t>
            </a:r>
          </a:p>
          <a:p>
            <a:pPr lvl="2"/>
            <a:r>
              <a:rPr lang="en-US" sz="1600" dirty="0" smtClean="0"/>
              <a:t>Victim node begins to operate with an unallocated address</a:t>
            </a:r>
          </a:p>
          <a:p>
            <a:pPr lvl="3"/>
            <a:r>
              <a:rPr lang="en-US" sz="1400" dirty="0" smtClean="0"/>
              <a:t>Victim node now vulnerable to impersonation attacks</a:t>
            </a:r>
          </a:p>
          <a:p>
            <a:pPr lvl="1"/>
            <a:r>
              <a:rPr lang="en-US" sz="2000" dirty="0" smtClean="0"/>
              <a:t>False dynamic allocation</a:t>
            </a:r>
            <a:endParaRPr lang="en-US" sz="2000" dirty="0"/>
          </a:p>
          <a:p>
            <a:pPr lvl="2"/>
            <a:r>
              <a:rPr lang="en-US" sz="1600" dirty="0" smtClean="0"/>
              <a:t>Attacker configures their own allocation server</a:t>
            </a:r>
          </a:p>
          <a:p>
            <a:pPr lvl="2"/>
            <a:r>
              <a:rPr lang="en-US" sz="1600" dirty="0" smtClean="0"/>
              <a:t>Any broadcast request for allocation may be responded by attacker’s allocation server</a:t>
            </a:r>
          </a:p>
        </p:txBody>
      </p:sp>
      <p:pic>
        <p:nvPicPr>
          <p:cNvPr id="7" name="Picture 6" descr="CoreOfNetwork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6780" y="0"/>
            <a:ext cx="1887220" cy="203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389</Words>
  <Application>Microsoft Office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Internet Protocol Stack Network Layer: Security</vt:lpstr>
      <vt:lpstr>Internet Protocol Network Layer: Routing Risks</vt:lpstr>
      <vt:lpstr>Internet Protocol Network Layer: Routing Risks cont’d</vt:lpstr>
      <vt:lpstr>Internet Protocol Stack Network Layer: Addressing Risks</vt:lpstr>
      <vt:lpstr>Internet Protocol Stack Network Layer: Addressing Risks cont’d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Computer Networks</dc:title>
  <dc:creator>VoorheDP</dc:creator>
  <cp:lastModifiedBy>IT</cp:lastModifiedBy>
  <cp:revision>377</cp:revision>
  <dcterms:created xsi:type="dcterms:W3CDTF">2013-05-28T16:49:45Z</dcterms:created>
  <dcterms:modified xsi:type="dcterms:W3CDTF">2018-07-27T12:51:25Z</dcterms:modified>
</cp:coreProperties>
</file>